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1" r:id="rId5"/>
    <p:sldId id="290" r:id="rId6"/>
    <p:sldId id="280" r:id="rId7"/>
    <p:sldId id="282" r:id="rId8"/>
    <p:sldId id="262" r:id="rId9"/>
    <p:sldId id="263" r:id="rId10"/>
    <p:sldId id="297" r:id="rId11"/>
    <p:sldId id="291" r:id="rId12"/>
    <p:sldId id="286" r:id="rId13"/>
    <p:sldId id="271" r:id="rId14"/>
    <p:sldId id="272" r:id="rId15"/>
    <p:sldId id="27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950" autoAdjust="0"/>
  </p:normalViewPr>
  <p:slideViewPr>
    <p:cSldViewPr>
      <p:cViewPr varScale="1">
        <p:scale>
          <a:sx n="78" d="100"/>
          <a:sy n="78" d="100"/>
        </p:scale>
        <p:origin x="-150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1119CC-E14B-4F39-AC4E-B878D64C7413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CDD109-87FF-4473-9E8E-BF0FA18A01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science/testis" TargetMode="External"/><Relationship Id="rId2" Type="http://schemas.openxmlformats.org/officeDocument/2006/relationships/hyperlink" Target="https://www.britannica.com/science/inflamma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pididymi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en.wikipedia.org/wiki/Inflam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rchitis" TargetMode="External"/><Relationship Id="rId5" Type="http://schemas.openxmlformats.org/officeDocument/2006/relationships/hyperlink" Target="https://en.wikipedia.org/wiki/Dysuria" TargetMode="External"/><Relationship Id="rId4" Type="http://schemas.openxmlformats.org/officeDocument/2006/relationships/hyperlink" Target="https://en.wikipedia.org/wiki/Testicl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utrophil" TargetMode="External"/><Relationship Id="rId2" Type="http://schemas.openxmlformats.org/officeDocument/2006/relationships/hyperlink" Target="https://en.wikipedia.org/wiki/Plasma_cel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Reproductive system pathology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By: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dr. yasmeen jasim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2"/>
    </mc:Choice>
    <mc:Fallback xmlns="">
      <p:transition spd="slow" advTm="156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sz="2400" dirty="0" err="1" smtClean="0">
                <a:latin typeface="+mj-lt"/>
              </a:rPr>
              <a:t>cervecitis</a:t>
            </a:r>
            <a:endParaRPr lang="en-GB" sz="2400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495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3200400" y="31242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5105400" y="29718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hemorrhage</a:t>
            </a:r>
            <a:endParaRPr lang="en-GB" dirty="0"/>
          </a:p>
        </p:txBody>
      </p:sp>
      <p:sp>
        <p:nvSpPr>
          <p:cNvPr id="7" name="مستطيل 6"/>
          <p:cNvSpPr/>
          <p:nvPr/>
        </p:nvSpPr>
        <p:spPr>
          <a:xfrm>
            <a:off x="5029200" y="35814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Small round dark lymphocytes are seen in the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submucosa</a:t>
            </a:r>
            <a:endParaRPr lang="en-GB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3733800" y="31242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4953000" y="1524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 err="1"/>
              <a:t>squamo</a:t>
            </a:r>
            <a:r>
              <a:rPr lang="en-GB" dirty="0"/>
              <a:t>-columnar junction of the cervix</a:t>
            </a:r>
          </a:p>
        </p:txBody>
      </p:sp>
      <p:sp>
        <p:nvSpPr>
          <p:cNvPr id="13" name="سهم إلى اليسار 12"/>
          <p:cNvSpPr/>
          <p:nvPr/>
        </p:nvSpPr>
        <p:spPr>
          <a:xfrm>
            <a:off x="2209800" y="1676401"/>
            <a:ext cx="2743200" cy="853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2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 system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"/>
    </mc:Choice>
    <mc:Fallback xmlns="">
      <p:transition spd="slow" advTm="622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Orchitis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Orchitis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inflammation</a:t>
            </a:r>
            <a:r>
              <a:rPr lang="en-US" dirty="0"/>
              <a:t> and swelling of the </a:t>
            </a:r>
            <a:r>
              <a:rPr lang="en-US" dirty="0">
                <a:hlinkClick r:id="rId3"/>
              </a:rPr>
              <a:t>testes</a:t>
            </a:r>
            <a:r>
              <a:rPr lang="en-US" dirty="0"/>
              <a:t> as a result of infection or physical injury.</a:t>
            </a:r>
          </a:p>
        </p:txBody>
      </p:sp>
    </p:spTree>
    <p:extLst>
      <p:ext uri="{BB962C8B-B14F-4D97-AF65-F5344CB8AC3E}">
        <p14:creationId xmlns:p14="http://schemas.microsoft.com/office/powerpoint/2010/main" val="40216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66"/>
    </mc:Choice>
    <mc:Fallback xmlns="">
      <p:transition spd="slow" advTm="386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400" dirty="0"/>
              <a:t>Microscopic features of orchitis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0" y="4114800"/>
            <a:ext cx="48768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accumulation of </a:t>
            </a:r>
            <a:r>
              <a:rPr lang="en-US" sz="1800" dirty="0" err="1"/>
              <a:t>epithelioid</a:t>
            </a:r>
            <a:r>
              <a:rPr lang="en-US" sz="1800" dirty="0"/>
              <a:t> </a:t>
            </a:r>
            <a:r>
              <a:rPr lang="en-US" sz="1800" dirty="0" err="1"/>
              <a:t>histiocytes</a:t>
            </a:r>
            <a:r>
              <a:rPr lang="en-US" sz="1800" dirty="0"/>
              <a:t>, lymphocytes, and plasma cells in the seminiferous tubules creates an appearance of granulomas as seen here. In early stages, there may be scattered residual germ cells and </a:t>
            </a:r>
            <a:r>
              <a:rPr lang="en-US" sz="1800" dirty="0" err="1"/>
              <a:t>Sertoli</a:t>
            </a:r>
            <a:r>
              <a:rPr lang="en-US" sz="1800" dirty="0"/>
              <a:t> cells; however, in late stages, there is complete destruction of tubular architecture and atrophy with fibrosis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419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>
            <a:off x="3886200" y="2133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3810000" y="3581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42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0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06"/>
    </mc:Choice>
    <mc:Fallback xmlns="">
      <p:transition spd="slow" advTm="10130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features of orchitis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038600" y="5257800"/>
            <a:ext cx="50292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The </a:t>
            </a:r>
            <a:r>
              <a:rPr lang="en-US" sz="1600" dirty="0"/>
              <a:t>seminiferous tubules contain residual germ cells and </a:t>
            </a:r>
            <a:r>
              <a:rPr lang="en-US" sz="1600" dirty="0" err="1"/>
              <a:t>Sertoli</a:t>
            </a:r>
            <a:r>
              <a:rPr lang="en-US" sz="1600" dirty="0"/>
              <a:t> cells; however, there is no evidence of spermatogenesis. The inflammatory infiltrate is mixed consisting predominantly of lymphocytes, plasma cells, and </a:t>
            </a:r>
            <a:r>
              <a:rPr lang="en-US" sz="1600" dirty="0" err="1"/>
              <a:t>histiocytes</a:t>
            </a:r>
            <a:r>
              <a:rPr lang="en-US" sz="1600" dirty="0"/>
              <a:t> along with neutrophils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181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3733800" y="2590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609600" y="2667000"/>
            <a:ext cx="2514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609600" y="3295650"/>
            <a:ext cx="3657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1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84"/>
    </mc:Choice>
    <mc:Fallback xmlns="">
      <p:transition spd="slow" advTm="5128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Epididymitis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Epididymitis</a:t>
            </a:r>
            <a:r>
              <a:rPr lang="en-US" sz="2000" dirty="0"/>
              <a:t> is a medical condition characterized by </a:t>
            </a:r>
            <a:r>
              <a:rPr lang="en-US" sz="2000" dirty="0">
                <a:hlinkClick r:id="rId2" tooltip="Inflammation"/>
              </a:rPr>
              <a:t>inflammation</a:t>
            </a:r>
            <a:r>
              <a:rPr lang="en-US" sz="2000" dirty="0"/>
              <a:t> of the </a:t>
            </a:r>
            <a:r>
              <a:rPr lang="en-US" sz="2000" dirty="0">
                <a:hlinkClick r:id="rId3" tooltip="Epididymis"/>
              </a:rPr>
              <a:t>epididymis</a:t>
            </a:r>
            <a:r>
              <a:rPr lang="en-US" sz="2000" dirty="0"/>
              <a:t>, a curved structure at the back of the </a:t>
            </a:r>
            <a:r>
              <a:rPr lang="en-US" sz="2000" dirty="0">
                <a:hlinkClick r:id="rId4" tooltip="Testicle"/>
              </a:rPr>
              <a:t>testicle</a:t>
            </a:r>
            <a:r>
              <a:rPr lang="en-US" sz="2000" dirty="0" smtClean="0"/>
              <a:t>.</a:t>
            </a:r>
            <a:r>
              <a:rPr lang="en-US" sz="2000" dirty="0"/>
              <a:t> Onset of pain is typically over a day or two</a:t>
            </a:r>
            <a:r>
              <a:rPr lang="en-US" sz="2000" dirty="0" smtClean="0"/>
              <a:t>.</a:t>
            </a:r>
            <a:r>
              <a:rPr lang="en-US" sz="2000" baseline="30000" dirty="0" smtClean="0"/>
              <a:t> </a:t>
            </a:r>
            <a:r>
              <a:rPr lang="en-US" sz="2000" dirty="0"/>
              <a:t> The pain may improve with raising the testicle</a:t>
            </a:r>
            <a:r>
              <a:rPr lang="en-US" sz="2000" dirty="0" smtClean="0"/>
              <a:t>.</a:t>
            </a:r>
            <a:r>
              <a:rPr lang="en-US" sz="2000" dirty="0"/>
              <a:t> Other symptoms may include swelling of the testicle, </a:t>
            </a:r>
            <a:r>
              <a:rPr lang="en-US" sz="2000" dirty="0">
                <a:hlinkClick r:id="rId5" tooltip="Dysuria"/>
              </a:rPr>
              <a:t>burning with urination</a:t>
            </a:r>
            <a:r>
              <a:rPr lang="en-US" sz="2000" dirty="0"/>
              <a:t>, or frequent urination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  <a:r>
              <a:rPr lang="en-US" sz="2000" dirty="0">
                <a:hlinkClick r:id="rId6" tooltip="Orchitis"/>
              </a:rPr>
              <a:t>Inflammation of the testicle</a:t>
            </a:r>
            <a:r>
              <a:rPr lang="en-US" sz="2000" dirty="0"/>
              <a:t> is commonly also </a:t>
            </a:r>
            <a:r>
              <a:rPr lang="en-US" sz="2000" dirty="0" smtClean="0"/>
              <a:t>present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848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838700" y="5449669"/>
            <a:ext cx="4152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Acute epididymitis with abundant fibrinopurulent exudate in the tubules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609600" y="4495800"/>
            <a:ext cx="1219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8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79"/>
    </mc:Choice>
    <mc:Fallback xmlns="">
      <p:transition spd="slow" advTm="10497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9600" i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8"/>
    </mc:Choice>
    <mc:Fallback xmlns="">
      <p:transition spd="slow" advTm="14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Female reproductive system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endometritis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(inflammation of the uterus) is caused by bacterial infection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usually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seen following calving. It occurs most commonly after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calving's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complicated by dystocia, retained fetal membranes, twins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stillbirths.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Symptoms</a:t>
            </a:r>
            <a:r>
              <a:rPr lang="en-US" sz="2000" dirty="0">
                <a:solidFill>
                  <a:srgbClr val="FF0000"/>
                </a:solidFill>
              </a:rPr>
              <a:t> of </a:t>
            </a:r>
            <a:r>
              <a:rPr lang="en-US" sz="2000" b="1" dirty="0">
                <a:solidFill>
                  <a:srgbClr val="FF0000"/>
                </a:solidFill>
              </a:rPr>
              <a:t>uterine infections</a:t>
            </a:r>
            <a:r>
              <a:rPr lang="en-US" sz="2000" dirty="0"/>
              <a:t> commonly include pain in the lower abdomen </a:t>
            </a:r>
            <a:r>
              <a:rPr lang="en-US" sz="2000" dirty="0" smtClean="0"/>
              <a:t>or pelvis</a:t>
            </a:r>
            <a:r>
              <a:rPr lang="en-US" sz="2000" dirty="0"/>
              <a:t>, fever (usually within 1 to 3 days after delivery), paleness, chills, a general feeling of illness or discomfort, and </a:t>
            </a:r>
            <a:r>
              <a:rPr lang="en-US" sz="2000" dirty="0" smtClean="0"/>
              <a:t>loss </a:t>
            </a:r>
            <a:r>
              <a:rPr lang="en-US" sz="2000" dirty="0"/>
              <a:t>of appetite. The heart rate is often rapid. The </a:t>
            </a:r>
            <a:r>
              <a:rPr lang="en-US" sz="2000" b="1" dirty="0"/>
              <a:t>uterus</a:t>
            </a:r>
            <a:r>
              <a:rPr lang="en-US" sz="2000" dirty="0"/>
              <a:t> is swollen, tender, and </a:t>
            </a:r>
            <a:r>
              <a:rPr lang="en-US" sz="2000" dirty="0" smtClean="0"/>
              <a:t>soft.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267200"/>
            <a:ext cx="37909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47"/>
    </mc:Choice>
    <mc:Fallback xmlns="">
      <p:transition spd="slow" advTm="1134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191000"/>
            <a:ext cx="5486400" cy="838200"/>
          </a:xfrm>
        </p:spPr>
        <p:txBody>
          <a:bodyPr/>
          <a:lstStyle/>
          <a:p>
            <a:r>
              <a:rPr lang="en-US" dirty="0" smtClean="0"/>
              <a:t>Microscopic features</a:t>
            </a:r>
            <a:endParaRPr lang="en-US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5276" y="488156"/>
            <a:ext cx="6054724" cy="4541044"/>
          </a:xfrm>
        </p:spPr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105400"/>
            <a:ext cx="5486400" cy="10668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Histopathology of purulent </a:t>
            </a:r>
            <a:r>
              <a:rPr lang="en-US" dirty="0" err="1"/>
              <a:t>endometritis</a:t>
            </a:r>
            <a:r>
              <a:rPr lang="en-US" dirty="0"/>
              <a:t> hyperplasia and </a:t>
            </a:r>
            <a:r>
              <a:rPr lang="en-US" dirty="0" smtClean="0"/>
              <a:t>erosion of </a:t>
            </a:r>
            <a:r>
              <a:rPr lang="en-US" dirty="0"/>
              <a:t>lining epithelium (small arrow), congestion of blood vessels (</a:t>
            </a:r>
            <a:r>
              <a:rPr lang="en-US" dirty="0" err="1" smtClean="0"/>
              <a:t>largeaarrow</a:t>
            </a:r>
            <a:r>
              <a:rPr lang="en-US" dirty="0"/>
              <a:t>) (b) Infiltration of lymphocytes and plasma cells (small arrow), severe </a:t>
            </a:r>
            <a:r>
              <a:rPr lang="en-US" dirty="0" err="1"/>
              <a:t>periglandular</a:t>
            </a:r>
            <a:r>
              <a:rPr lang="en-US" dirty="0"/>
              <a:t> fibrosis (large </a:t>
            </a:r>
            <a:r>
              <a:rPr lang="en-US" dirty="0" err="1"/>
              <a:t>aarrow</a:t>
            </a:r>
            <a:r>
              <a:rPr lang="en-US" dirty="0"/>
              <a:t>), and(c) Complete degeneration of endometrial glands (small </a:t>
            </a:r>
            <a:r>
              <a:rPr lang="en-US" dirty="0" smtClean="0"/>
              <a:t>arrow)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15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84"/>
    </mc:Choice>
    <mc:Fallback xmlns="">
      <p:transition spd="slow" advTm="748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Microscopic </a:t>
            </a:r>
            <a:r>
              <a:rPr lang="en-US" dirty="0"/>
              <a:t>features of chronic </a:t>
            </a:r>
            <a:r>
              <a:rPr lang="en-US" dirty="0" err="1"/>
              <a:t>endometritis</a:t>
            </a:r>
            <a:r>
              <a:rPr lang="en-US" dirty="0"/>
              <a:t> 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sz="1800" dirty="0" smtClean="0"/>
              <a:t>this picture: show chronic </a:t>
            </a:r>
            <a:r>
              <a:rPr lang="en-US" sz="1800" dirty="0"/>
              <a:t>endometritis with the characteristic </a:t>
            </a:r>
            <a:r>
              <a:rPr lang="en-US" sz="1800" dirty="0">
                <a:hlinkClick r:id="rId2" tooltip="Plasma cell"/>
              </a:rPr>
              <a:t>plasma cells</a:t>
            </a:r>
            <a:r>
              <a:rPr lang="en-US" sz="1800" dirty="0"/>
              <a:t>. Scattered </a:t>
            </a:r>
            <a:r>
              <a:rPr lang="en-US" sz="1800" dirty="0">
                <a:hlinkClick r:id="rId3" tooltip="Neutrophil"/>
              </a:rPr>
              <a:t>neutrophils</a:t>
            </a:r>
            <a:r>
              <a:rPr lang="en-US" sz="1800" dirty="0"/>
              <a:t> are also </a:t>
            </a:r>
            <a:r>
              <a:rPr lang="en-US" sz="1800" dirty="0" smtClean="0"/>
              <a:t>present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562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>
            <a:off x="1143000" y="2895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0"/>
    </mc:Choice>
    <mc:Fallback xmlns="">
      <p:transition spd="slow" advTm="265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5791200" cy="1295400"/>
          </a:xfrm>
        </p:spPr>
        <p:txBody>
          <a:bodyPr/>
          <a:lstStyle/>
          <a:p>
            <a:r>
              <a:rPr lang="en-US" b="1" dirty="0">
                <a:effectLst/>
              </a:rPr>
              <a:t> </a:t>
            </a:r>
            <a:r>
              <a:rPr lang="en-US" sz="4400" b="1" dirty="0">
                <a:effectLst/>
              </a:rPr>
              <a:t>Cystic endometrial hyperplasia</a:t>
            </a:r>
            <a:endParaRPr lang="en-US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/>
              <a:t>Histological changes in the endometrium with hyperplasia varies from mild to severe. Mild hyperplasia is a thickening of the endometrium with elongation of the glands. As this becomes more greater, the glands become </a:t>
            </a:r>
            <a:r>
              <a:rPr lang="en-US" sz="1800" dirty="0" smtClean="0"/>
              <a:t>disorganized </a:t>
            </a:r>
            <a:r>
              <a:rPr lang="en-US" sz="1800" dirty="0"/>
              <a:t>and rather than straight, become convoluted so that the cross sections vary. The </a:t>
            </a:r>
            <a:r>
              <a:rPr lang="en-US" sz="1800" dirty="0" err="1"/>
              <a:t>stroma</a:t>
            </a:r>
            <a:r>
              <a:rPr lang="en-US" sz="1800" dirty="0"/>
              <a:t> becomes more prominent. There is dilation of the glands with the formation of variably sized cysts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4953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5105400" y="4876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5029200" y="5174673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9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7"/>
    </mc:Choice>
    <mc:Fallback xmlns="">
      <p:transition spd="slow" advTm="628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Salpingitis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Salpingitis</a:t>
            </a:r>
            <a:r>
              <a:rPr lang="en-US" sz="2000" dirty="0"/>
              <a:t> is defined as an infection and inflammation in the </a:t>
            </a:r>
            <a:r>
              <a:rPr lang="en-US" sz="2000" dirty="0" smtClean="0"/>
              <a:t>oviducts</a:t>
            </a:r>
            <a:r>
              <a:rPr lang="en-US" sz="2000" baseline="30000" dirty="0"/>
              <a:t>,</a:t>
            </a:r>
            <a:r>
              <a:rPr lang="en-US" sz="2000" dirty="0" smtClean="0"/>
              <a:t> Tubal </a:t>
            </a:r>
            <a:r>
              <a:rPr lang="en-US" sz="2000" dirty="0"/>
              <a:t>inflammation can be acute or chronic and occurs in mild, moderate or severe </a:t>
            </a:r>
            <a:r>
              <a:rPr lang="en-US" sz="2000" dirty="0" smtClean="0"/>
              <a:t>grade.</a:t>
            </a:r>
            <a:r>
              <a:rPr lang="en-US" sz="2000" dirty="0"/>
              <a:t> It is induced by infection, mostly spreading through the lower tract and ascending into the upper genital </a:t>
            </a:r>
            <a:r>
              <a:rPr lang="en-US" sz="2000" dirty="0" smtClean="0"/>
              <a:t>tract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2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54"/>
    </mc:Choice>
    <mc:Fallback xmlns="">
      <p:transition spd="slow" advTm="9225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Macroscopic feature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 In the bovine, the bacteria associated with genital inflammation are mostly </a:t>
            </a:r>
            <a:r>
              <a:rPr lang="en-US" sz="2000" i="1" dirty="0"/>
              <a:t>Escherichia coli</a:t>
            </a:r>
            <a:r>
              <a:rPr lang="en-US" sz="2000" dirty="0"/>
              <a:t>, </a:t>
            </a:r>
            <a:r>
              <a:rPr lang="en-US" sz="2000" i="1" dirty="0" err="1"/>
              <a:t>Trueperella</a:t>
            </a:r>
            <a:r>
              <a:rPr lang="en-US" sz="2000" i="1" dirty="0"/>
              <a:t> </a:t>
            </a:r>
            <a:r>
              <a:rPr lang="en-US" sz="2000" i="1" dirty="0" err="1"/>
              <a:t>pyogenes</a:t>
            </a:r>
            <a:r>
              <a:rPr lang="en-US" sz="2000" dirty="0"/>
              <a:t>, </a:t>
            </a:r>
            <a:r>
              <a:rPr lang="en-US" sz="2000" i="1" dirty="0" err="1"/>
              <a:t>Trichomoniasis</a:t>
            </a:r>
            <a:r>
              <a:rPr lang="en-US" sz="2000" i="1" dirty="0"/>
              <a:t>, </a:t>
            </a:r>
            <a:r>
              <a:rPr lang="en-US" sz="2000" i="1" dirty="0" err="1"/>
              <a:t>Campylobacteriosis</a:t>
            </a:r>
            <a:r>
              <a:rPr lang="en-US" sz="2000" i="1" dirty="0"/>
              <a:t>, </a:t>
            </a:r>
            <a:r>
              <a:rPr lang="en-US" sz="2000" i="1" dirty="0" err="1"/>
              <a:t>Fusobacterium</a:t>
            </a:r>
            <a:r>
              <a:rPr lang="en-US" sz="2000" i="1" dirty="0"/>
              <a:t>, Staphylococci</a:t>
            </a:r>
            <a:r>
              <a:rPr lang="en-US" sz="2000" dirty="0"/>
              <a:t> and </a:t>
            </a:r>
            <a:r>
              <a:rPr lang="en-US" sz="2000" i="1" dirty="0" err="1"/>
              <a:t>Streptococc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65246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8"/>
    </mc:Choice>
    <mc:Fallback xmlns="">
      <p:transition spd="slow" advTm="449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Microscopic 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1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029200" y="3538478"/>
            <a:ext cx="403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Acute </a:t>
            </a:r>
            <a:r>
              <a:rPr lang="en-US" sz="2000" dirty="0" err="1" smtClean="0"/>
              <a:t>salpingities</a:t>
            </a:r>
            <a:r>
              <a:rPr lang="en-US" sz="2000" dirty="0" smtClean="0"/>
              <a:t> :presence </a:t>
            </a:r>
            <a:r>
              <a:rPr lang="en-US" sz="2000" dirty="0"/>
              <a:t>of acute inflammatory cells, edema and lymphatic dilation in the tubal </a:t>
            </a:r>
            <a:r>
              <a:rPr lang="en-US" sz="2000" dirty="0" err="1"/>
              <a:t>plicae</a:t>
            </a:r>
            <a:r>
              <a:rPr lang="en-US" sz="2000" dirty="0"/>
              <a:t> are often seen</a:t>
            </a:r>
            <a:r>
              <a:rPr lang="en-US" sz="2000" dirty="0" smtClean="0"/>
              <a:t>., </a:t>
            </a:r>
            <a:r>
              <a:rPr lang="en-US" sz="2000" dirty="0"/>
              <a:t>mucosal </a:t>
            </a:r>
            <a:r>
              <a:rPr lang="en-US" sz="2000" dirty="0" smtClean="0"/>
              <a:t>ulceration.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50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4"/>
    </mc:Choice>
    <mc:Fallback xmlns="">
      <p:transition spd="slow" advTm="422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Salpingitis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14800" y="4572001"/>
            <a:ext cx="4724400" cy="1371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Microscopic photo showing affected fallopian tube with expanded lamina </a:t>
            </a:r>
            <a:r>
              <a:rPr lang="en-US" sz="2400" dirty="0" err="1"/>
              <a:t>propria</a:t>
            </a:r>
            <a:r>
              <a:rPr lang="en-US" sz="2400" dirty="0"/>
              <a:t> of tubal </a:t>
            </a:r>
            <a:r>
              <a:rPr lang="en-US" sz="2400" dirty="0" err="1"/>
              <a:t>plicae</a:t>
            </a:r>
            <a:r>
              <a:rPr lang="en-US" sz="2400" dirty="0"/>
              <a:t> filled with numerous foamy </a:t>
            </a:r>
            <a:r>
              <a:rPr lang="en-US" sz="2400" dirty="0" err="1"/>
              <a:t>histiocytes</a:t>
            </a:r>
            <a:r>
              <a:rPr lang="en-US" sz="2400" dirty="0"/>
              <a:t>, lymphocytes, plasma cells and </a:t>
            </a:r>
            <a:r>
              <a:rPr lang="en-US" sz="2400" dirty="0" err="1"/>
              <a:t>neutrophi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403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990600" y="2590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1066800" y="3657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066800" y="4038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83"/>
    </mc:Choice>
    <mc:Fallback xmlns="">
      <p:transition spd="slow" advTm="45983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3345</TotalTime>
  <Words>379</Words>
  <Application>Microsoft Office PowerPoint</Application>
  <PresentationFormat>عرض على الشاشة (3:4)‏</PresentationFormat>
  <Paragraphs>42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مدير تنفيذي</vt:lpstr>
      <vt:lpstr>Reproductive system pathology</vt:lpstr>
      <vt:lpstr>Female reproductive system pathology</vt:lpstr>
      <vt:lpstr>Microscopic features</vt:lpstr>
      <vt:lpstr>Microscopic features of chronic endometritis </vt:lpstr>
      <vt:lpstr> Cystic endometrial hyperplasia</vt:lpstr>
      <vt:lpstr>Salpingitis</vt:lpstr>
      <vt:lpstr>Macroscopic feature </vt:lpstr>
      <vt:lpstr>Microscopic features</vt:lpstr>
      <vt:lpstr>Salpingitis</vt:lpstr>
      <vt:lpstr>cervecitis</vt:lpstr>
      <vt:lpstr>male reproductive system pathology </vt:lpstr>
      <vt:lpstr>Orchitis</vt:lpstr>
      <vt:lpstr>Microscopic features of orchitis</vt:lpstr>
      <vt:lpstr>Microscopic features of orchitis</vt:lpstr>
      <vt:lpstr>Epididymitis</vt:lpstr>
      <vt:lpstr>عرض تقديمي في PowerPoint</vt:lpstr>
    </vt:vector>
  </TitlesOfParts>
  <Company>المستقبل للحاسبات - سنجار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HP</cp:lastModifiedBy>
  <cp:revision>81</cp:revision>
  <dcterms:created xsi:type="dcterms:W3CDTF">2020-06-06T17:37:31Z</dcterms:created>
  <dcterms:modified xsi:type="dcterms:W3CDTF">2024-03-23T19:53:52Z</dcterms:modified>
</cp:coreProperties>
</file>